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3C0FC">
              <a:alpha val="26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136794"/>
              <a:satOff val="-2150"/>
              <a:lumOff val="15693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EA5CB">
              <a:alpha val="2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4CB9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3">
              <a:alpha val="35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2D713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BF630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B4407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1F2428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84B4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13"/>
          </p:nvPr>
        </p:nvSpPr>
        <p:spPr>
          <a:xfrm>
            <a:off x="-3175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8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>
            <a:noAutofit/>
          </a:bodyPr>
          <a:lstStyle>
            <a:lvl1pPr marL="889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  <a:lvl2pPr marL="1333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2pPr>
            <a:lvl3pPr marL="1778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3pPr>
            <a:lvl4pPr marL="22225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4pPr>
            <a:lvl5pPr marL="2667000" indent="-571500">
              <a:spcBef>
                <a:spcPts val="2400"/>
              </a:spcBef>
              <a:buSzPct val="171000"/>
              <a:defRPr sz="42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13"/>
          </p:nvPr>
        </p:nvSpPr>
        <p:spPr>
          <a:xfrm>
            <a:off x="1619250" y="660400"/>
            <a:ext cx="9758016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13"/>
          </p:nvPr>
        </p:nvSpPr>
        <p:spPr>
          <a:xfrm>
            <a:off x="6718299" y="638919"/>
            <a:ext cx="5325770" cy="82169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952500" y="47625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231900" indent="-342900">
              <a:spcBef>
                <a:spcPts val="3200"/>
              </a:spcBef>
              <a:defRPr sz="2800"/>
            </a:lvl3pPr>
            <a:lvl4pPr marL="1676400" indent="-342900">
              <a:spcBef>
                <a:spcPts val="3200"/>
              </a:spcBef>
              <a:defRPr sz="2800"/>
            </a:lvl4pPr>
            <a:lvl5pPr marL="21209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13"/>
          </p:nvPr>
        </p:nvSpPr>
        <p:spPr>
          <a:xfrm>
            <a:off x="6731000" y="4965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14"/>
          </p:nvPr>
        </p:nvSpPr>
        <p:spPr>
          <a:xfrm>
            <a:off x="6731000" y="635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15"/>
          </p:nvPr>
        </p:nvSpPr>
        <p:spPr>
          <a:xfrm>
            <a:off x="9525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6311798" y="92583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arkind@mail.montclair.edu" TargetMode="Externa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s://schoolfinance101.wordpress.com/" TargetMode="External"/><Relationship Id="rId3" Type="http://schemas.openxmlformats.org/officeDocument/2006/relationships/hyperlink" Target="http://www.edlawcenter.org/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he School Finance Simulation:…"/>
          <p:cNvSpPr txBox="1"/>
          <p:nvPr>
            <p:ph type="ctr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defTabSz="490727">
              <a:defRPr b="1" sz="6719">
                <a:latin typeface="Helvetica"/>
                <a:ea typeface="Helvetica"/>
                <a:cs typeface="Helvetica"/>
                <a:sym typeface="Helvetica"/>
              </a:defRPr>
            </a:pPr>
            <a:r>
              <a:t>The School Finance Simulation: </a:t>
            </a:r>
          </a:p>
          <a:p>
            <a:pPr defTabSz="490727">
              <a:defRPr sz="3780"/>
            </a:pPr>
            <a:r>
              <a:t>What does it mean for school funding to be fair? </a:t>
            </a:r>
          </a:p>
        </p:txBody>
      </p:sp>
      <p:sp>
        <p:nvSpPr>
          <p:cNvPr id="129" name="Doug Larkin, Montclair State University…"/>
          <p:cNvSpPr txBox="1"/>
          <p:nvPr>
            <p:ph type="subTitle" sz="quarter" idx="1"/>
          </p:nvPr>
        </p:nvSpPr>
        <p:spPr>
          <a:xfrm>
            <a:off x="1270000" y="8682566"/>
            <a:ext cx="10464800" cy="1130301"/>
          </a:xfrm>
          <a:prstGeom prst="rect">
            <a:avLst/>
          </a:prstGeom>
        </p:spPr>
        <p:txBody>
          <a:bodyPr/>
          <a:lstStyle/>
          <a:p>
            <a:pPr>
              <a:defRPr sz="1700">
                <a:solidFill>
                  <a:schemeClr val="accent4">
                    <a:hueOff val="102361"/>
                    <a:satOff val="14118"/>
                    <a:lumOff val="10675"/>
                  </a:schemeClr>
                </a:solidFill>
              </a:defRPr>
            </a:pPr>
            <a:r>
              <a:t>Doug Larkin, Montclair State University</a:t>
            </a:r>
          </a:p>
          <a:p>
            <a:pPr>
              <a:defRPr sz="1700">
                <a:solidFill>
                  <a:schemeClr val="accent4">
                    <a:hueOff val="102361"/>
                    <a:satOff val="14118"/>
                    <a:lumOff val="10675"/>
                  </a:schemeClr>
                </a:solidFill>
              </a:defRPr>
            </a:pPr>
            <a:r>
              <a:t>Montclair, NJ</a:t>
            </a:r>
          </a:p>
          <a:p>
            <a:pPr>
              <a:defRPr sz="1700">
                <a:solidFill>
                  <a:schemeClr val="accent4">
                    <a:hueOff val="102361"/>
                    <a:satOff val="14118"/>
                    <a:lumOff val="10675"/>
                  </a:schemeClr>
                </a:solidFill>
              </a:defRPr>
            </a:pPr>
            <a:r>
              <a:rPr u="sng">
                <a:hlinkClick r:id="rId2" invalidUrl="" action="" tgtFrame="" tooltip="" history="1" highlightClick="0" endSnd="0"/>
              </a:rPr>
              <a:t>larkind@mail.montclair.edu</a:t>
            </a:r>
          </a:p>
        </p:txBody>
      </p:sp>
      <p:pic>
        <p:nvPicPr>
          <p:cNvPr id="130" name="Screen Shot 2015-04-20 at 4.39.27 PM.png" descr="Screen Shot 2015-04-20 at 4.39.27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44958" y="7334958"/>
            <a:ext cx="3114884" cy="9129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14553" t="11800" r="28487" b="23188"/>
          <a:stretch>
            <a:fillRect/>
          </a:stretch>
        </p:blipFill>
        <p:spPr>
          <a:xfrm>
            <a:off x="5589389" y="416358"/>
            <a:ext cx="2132582" cy="27763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asks #1&amp; #2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Tasks #1&amp; #2</a:t>
            </a:r>
          </a:p>
        </p:txBody>
      </p:sp>
      <p:sp>
        <p:nvSpPr>
          <p:cNvPr id="177" name="Practice with the spreadsheet so that you understand how it works. Only type in the highlighted cells."/>
          <p:cNvSpPr txBox="1"/>
          <p:nvPr/>
        </p:nvSpPr>
        <p:spPr>
          <a:xfrm>
            <a:off x="2197016" y="6462183"/>
            <a:ext cx="861076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Practice with the spreadsheet so that you understand how it works. Only type in the highlighted cells.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ask #3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 #3</a:t>
            </a:r>
          </a:p>
        </p:txBody>
      </p:sp>
      <p:sp>
        <p:nvSpPr>
          <p:cNvPr id="180" name="Now that you are in your towns, figure out what your tax rate must be in order to fund schools at an adequate level."/>
          <p:cNvSpPr txBox="1"/>
          <p:nvPr/>
        </p:nvSpPr>
        <p:spPr>
          <a:xfrm>
            <a:off x="2197016" y="6474883"/>
            <a:ext cx="861076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Now that you are in your towns, figure out what your tax rate must be in order to fund schools at an adequate level.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ask #4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 #4</a:t>
            </a:r>
          </a:p>
        </p:txBody>
      </p:sp>
      <p:sp>
        <p:nvSpPr>
          <p:cNvPr id="183" name="Set your priorities for your district, and figure out how much that will cost."/>
          <p:cNvSpPr txBox="1"/>
          <p:nvPr/>
        </p:nvSpPr>
        <p:spPr>
          <a:xfrm>
            <a:off x="2197016" y="6735233"/>
            <a:ext cx="8610768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Set your priorities for your district, and figure out how much that will cost.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ask #5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 #5</a:t>
            </a:r>
          </a:p>
        </p:txBody>
      </p:sp>
      <p:sp>
        <p:nvSpPr>
          <p:cNvPr id="186" name="Decide how much of the state aid you will ask for in order to run your district and lower property taxes"/>
          <p:cNvSpPr txBox="1"/>
          <p:nvPr/>
        </p:nvSpPr>
        <p:spPr>
          <a:xfrm>
            <a:off x="2197016" y="6462183"/>
            <a:ext cx="861076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Decide how much of the state aid you will ask for in order to run your district and lower property taxes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ask #6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 #6</a:t>
            </a:r>
          </a:p>
        </p:txBody>
      </p:sp>
      <p:sp>
        <p:nvSpPr>
          <p:cNvPr id="189" name="Have a representative meet with other districts to decide how much money each district will receive. The commissioner of education (your instructor) will have the final say on any disputes."/>
          <p:cNvSpPr txBox="1"/>
          <p:nvPr/>
        </p:nvSpPr>
        <p:spPr>
          <a:xfrm>
            <a:off x="1868403" y="5916083"/>
            <a:ext cx="9267994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Have a representative meet with other districts to decide how much money each district will receive. The commissioner of education (your instructor) will have the final say on any disputes.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ask #7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Task #7</a:t>
            </a:r>
          </a:p>
        </p:txBody>
      </p:sp>
      <p:sp>
        <p:nvSpPr>
          <p:cNvPr id="192" name="Each district will now figure out the final per pupil spending and tax rates after accounting for the state aid received."/>
          <p:cNvSpPr txBox="1"/>
          <p:nvPr/>
        </p:nvSpPr>
        <p:spPr>
          <a:xfrm>
            <a:off x="2197016" y="6189133"/>
            <a:ext cx="8610768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Each district will now figure out the final per pupil spending and tax rates after accounting for the state aid received.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Final Results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Final Results</a:t>
            </a:r>
          </a:p>
        </p:txBody>
      </p:sp>
      <p:sp>
        <p:nvSpPr>
          <p:cNvPr id="195" name="Enter the per-pupil spending and tax rates in the Final Results tab. Examine the graphs on the next two tabs for patterns."/>
          <p:cNvSpPr txBox="1"/>
          <p:nvPr/>
        </p:nvSpPr>
        <p:spPr>
          <a:xfrm>
            <a:off x="2197016" y="5916083"/>
            <a:ext cx="8610768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Enter the per-pupil spending and tax rates in the Final Results tab. Examine the graphs on the next two tabs for patterns.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Wrap-up"/>
          <p:cNvSpPr/>
          <p:nvPr>
            <p:ph type="body" idx="14"/>
          </p:nvPr>
        </p:nvSpPr>
        <p:spPr>
          <a:xfrm>
            <a:off x="1270000" y="3886199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Wrap-up</a:t>
            </a:r>
          </a:p>
        </p:txBody>
      </p:sp>
      <p:sp>
        <p:nvSpPr>
          <p:cNvPr id="198" name="Note in the following examples how the property values impact the amount of money that can be raised for schools through property taxation."/>
          <p:cNvSpPr txBox="1"/>
          <p:nvPr/>
        </p:nvSpPr>
        <p:spPr>
          <a:xfrm>
            <a:off x="2197016" y="5916083"/>
            <a:ext cx="8610768" cy="283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Note in the following examples how the property values impact the amount of money that can be raised for schools through property taxation.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Table"/>
          <p:cNvGraphicFramePr/>
          <p:nvPr/>
        </p:nvGraphicFramePr>
        <p:xfrm>
          <a:off x="428125" y="3048594"/>
          <a:ext cx="12141201" cy="5149736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2021959"/>
                <a:gridCol w="2236097"/>
                <a:gridCol w="1807819"/>
                <a:gridCol w="6075323"/>
              </a:tblGrid>
              <a:tr h="2502975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District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Property value per pupil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Tax rate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Local Revenue per pupil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</a:tr>
              <a:tr h="1205195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North Side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$1,000,000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1%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$1,000,000 x 0.01 = $10,000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441564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South Side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$100,000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2%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$100,000 x 0.02 = $2,000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201" name="Let’s do the numbers"/>
          <p:cNvSpPr txBox="1"/>
          <p:nvPr/>
        </p:nvSpPr>
        <p:spPr>
          <a:xfrm>
            <a:off x="1358900" y="165100"/>
            <a:ext cx="10274300" cy="2641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Let’s do the numbers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Let’s do the numbers…"/>
          <p:cNvSpPr txBox="1"/>
          <p:nvPr>
            <p:ph type="title"/>
          </p:nvPr>
        </p:nvSpPr>
        <p:spPr>
          <a:xfrm>
            <a:off x="1358900" y="165100"/>
            <a:ext cx="10274300" cy="2641600"/>
          </a:xfrm>
          <a:prstGeom prst="rect">
            <a:avLst/>
          </a:prstGeom>
        </p:spPr>
        <p:txBody>
          <a:bodyPr/>
          <a:lstStyle/>
          <a:p>
            <a:pPr>
              <a:defRPr sz="6400">
                <a:solidFill>
                  <a:srgbClr val="F5EC00"/>
                </a:solidFill>
              </a:defRPr>
            </a:pPr>
            <a:r>
              <a:t>Let’s do the numbers</a:t>
            </a:r>
          </a:p>
          <a:p>
            <a:pPr>
              <a:defRPr sz="6400">
                <a:solidFill>
                  <a:srgbClr val="F5EC00"/>
                </a:solidFill>
              </a:defRPr>
            </a:pPr>
            <a:r>
              <a:t>(with real data from NJ)</a:t>
            </a:r>
          </a:p>
        </p:txBody>
      </p:sp>
      <p:graphicFrame>
        <p:nvGraphicFramePr>
          <p:cNvPr id="204" name="Table"/>
          <p:cNvGraphicFramePr/>
          <p:nvPr/>
        </p:nvGraphicFramePr>
        <p:xfrm>
          <a:off x="428125" y="2553294"/>
          <a:ext cx="12141201" cy="65913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2021959"/>
                <a:gridCol w="2236097"/>
                <a:gridCol w="1807819"/>
                <a:gridCol w="6075323"/>
              </a:tblGrid>
              <a:tr h="2502975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District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Property value per pupil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Tax rate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Local Revenue per pupil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  <a:solidFill>
                      <a:srgbClr val="929292">
                        <a:alpha val="50000"/>
                      </a:srgbClr>
                    </a:solidFill>
                  </a:tcPr>
                </a:tc>
              </a:tr>
              <a:tr h="1205195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West Orange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$580,345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1.75%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$580,345 x .01769 = $10,264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441564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Fairfield Township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$1,518,847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0.71%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$1,518,847 x .00708 = $10,760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1441564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Newark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$126,822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1.57%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600">
                          <a:solidFill>
                            <a:srgbClr val="FFFFFF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$126,822 x .01572 = $1,994</a:t>
                      </a:r>
                    </a:p>
                  </a:txBody>
                  <a:tcPr marL="50800" marR="50800" marT="50800" marB="50800" anchor="ctr" anchorCtr="0" horzOverflow="overflow">
                    <a:lnL w="25400">
                      <a:solidFill>
                        <a:srgbClr val="FFFFFF"/>
                      </a:solidFill>
                      <a:miter lim="400000"/>
                    </a:lnL>
                    <a:lnR w="25400">
                      <a:solidFill>
                        <a:srgbClr val="FFFFFF"/>
                      </a:solidFill>
                      <a:miter lim="400000"/>
                    </a:lnR>
                    <a:lnT w="25400">
                      <a:solidFill>
                        <a:srgbClr val="FFFFFF"/>
                      </a:solidFill>
                      <a:miter lim="400000"/>
                    </a:lnT>
                    <a:lnB w="2540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What does it mean for school funding to be…"/>
          <p:cNvSpPr txBox="1"/>
          <p:nvPr/>
        </p:nvSpPr>
        <p:spPr>
          <a:xfrm>
            <a:off x="3330407" y="1720850"/>
            <a:ext cx="6337301" cy="535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What does it mean for school funding to be </a:t>
            </a:r>
          </a:p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4400"/>
              <a:t>fair?</a:t>
            </a:r>
          </a:p>
        </p:txBody>
      </p:sp>
      <p:sp>
        <p:nvSpPr>
          <p:cNvPr id="134" name="?"/>
          <p:cNvSpPr txBox="1"/>
          <p:nvPr/>
        </p:nvSpPr>
        <p:spPr>
          <a:xfrm>
            <a:off x="9571006" y="96520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77BB4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135" name="$"/>
          <p:cNvSpPr txBox="1"/>
          <p:nvPr/>
        </p:nvSpPr>
        <p:spPr>
          <a:xfrm>
            <a:off x="176103" y="95885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B1DD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$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What does it mean for school funding to be…"/>
          <p:cNvSpPr txBox="1"/>
          <p:nvPr/>
        </p:nvSpPr>
        <p:spPr>
          <a:xfrm>
            <a:off x="3330407" y="1720850"/>
            <a:ext cx="6337301" cy="535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What does it mean for school funding to be </a:t>
            </a:r>
          </a:p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4400"/>
              <a:t>fair?</a:t>
            </a:r>
          </a:p>
        </p:txBody>
      </p:sp>
      <p:sp>
        <p:nvSpPr>
          <p:cNvPr id="207" name="?"/>
          <p:cNvSpPr txBox="1"/>
          <p:nvPr/>
        </p:nvSpPr>
        <p:spPr>
          <a:xfrm>
            <a:off x="9571006" y="96520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77BB4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208" name="$"/>
          <p:cNvSpPr txBox="1"/>
          <p:nvPr/>
        </p:nvSpPr>
        <p:spPr>
          <a:xfrm>
            <a:off x="176103" y="95885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B1DD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$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Levels of NJ School Finance"/>
          <p:cNvSpPr txBox="1"/>
          <p:nvPr>
            <p:ph type="title"/>
          </p:nvPr>
        </p:nvSpPr>
        <p:spPr>
          <a:xfrm>
            <a:off x="1371600" y="406400"/>
            <a:ext cx="10274300" cy="2641600"/>
          </a:xfrm>
          <a:prstGeom prst="rect">
            <a:avLst/>
          </a:prstGeom>
        </p:spPr>
        <p:txBody>
          <a:bodyPr/>
          <a:lstStyle>
            <a:lvl1pPr>
              <a:defRPr sz="6400">
                <a:solidFill>
                  <a:srgbClr val="F5EC00"/>
                </a:solidFill>
              </a:defRPr>
            </a:lvl1pPr>
          </a:lstStyle>
          <a:p>
            <a:pPr/>
            <a:r>
              <a:t>Levels of NJ School Finance</a:t>
            </a:r>
          </a:p>
        </p:txBody>
      </p:sp>
      <p:pic>
        <p:nvPicPr>
          <p:cNvPr id="211" name="19447517_f49a751858.png" descr="19447517_f49a75185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3390900"/>
            <a:ext cx="12995349" cy="4470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chool Funding simulation"/>
          <p:cNvSpPr txBox="1"/>
          <p:nvPr>
            <p:ph type="title"/>
          </p:nvPr>
        </p:nvSpPr>
        <p:spPr>
          <a:xfrm>
            <a:off x="1371600" y="406400"/>
            <a:ext cx="10274300" cy="2641600"/>
          </a:xfrm>
          <a:prstGeom prst="rect">
            <a:avLst/>
          </a:prstGeom>
        </p:spPr>
        <p:txBody>
          <a:bodyPr/>
          <a:lstStyle>
            <a:lvl1pPr>
              <a:defRPr sz="6400">
                <a:solidFill>
                  <a:srgbClr val="F5EC00"/>
                </a:solidFill>
              </a:defRPr>
            </a:lvl1pPr>
          </a:lstStyle>
          <a:p>
            <a:pPr/>
            <a:r>
              <a:t>School Funding simulation</a:t>
            </a:r>
          </a:p>
        </p:txBody>
      </p:sp>
      <p:sp>
        <p:nvSpPr>
          <p:cNvPr id="214" name="Debriefing session:…"/>
          <p:cNvSpPr txBox="1"/>
          <p:nvPr/>
        </p:nvSpPr>
        <p:spPr>
          <a:xfrm>
            <a:off x="1122" y="2413000"/>
            <a:ext cx="12992101" cy="4914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7200" u="sng">
                <a:latin typeface="Gill Sans"/>
                <a:ea typeface="Gill Sans"/>
                <a:cs typeface="Gill Sans"/>
                <a:sym typeface="Gill Sans"/>
              </a:defRPr>
            </a:pPr>
            <a:r>
              <a:t>Debriefing session: </a:t>
            </a: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1.) What did we get out of this?</a:t>
            </a: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2.) How is the real process different?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Major Concepts in  School Finance"/>
          <p:cNvSpPr txBox="1"/>
          <p:nvPr>
            <p:ph type="title"/>
          </p:nvPr>
        </p:nvSpPr>
        <p:spPr>
          <a:xfrm>
            <a:off x="1371600" y="406400"/>
            <a:ext cx="10274300" cy="2641600"/>
          </a:xfrm>
          <a:prstGeom prst="rect">
            <a:avLst/>
          </a:prstGeom>
        </p:spPr>
        <p:txBody>
          <a:bodyPr/>
          <a:lstStyle/>
          <a:p>
            <a:pPr>
              <a:defRPr sz="6400">
                <a:solidFill>
                  <a:srgbClr val="F5EC00"/>
                </a:solidFill>
              </a:defRPr>
            </a:pPr>
            <a:r>
              <a:t>Major Concepts in </a:t>
            </a:r>
          </a:p>
          <a:p>
            <a:pPr>
              <a:defRPr sz="6400">
                <a:solidFill>
                  <a:srgbClr val="F5EC00"/>
                </a:solidFill>
              </a:defRPr>
            </a:pPr>
            <a:r>
              <a:t>School Finance</a:t>
            </a:r>
          </a:p>
        </p:txBody>
      </p:sp>
      <p:sp>
        <p:nvSpPr>
          <p:cNvPr id="217" name="Local property taxes are the base for funding schools…"/>
          <p:cNvSpPr txBox="1"/>
          <p:nvPr/>
        </p:nvSpPr>
        <p:spPr>
          <a:xfrm>
            <a:off x="1282700" y="3416300"/>
            <a:ext cx="10464800" cy="680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Local property taxes are the base for funding schools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Equity vs.  Adequacy 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“Fair Share”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Tax cap vs. state aid cap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Pupil weights for poverty, disability,  and English language learners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Other Forms of State Aid"/>
          <p:cNvSpPr txBox="1"/>
          <p:nvPr>
            <p:ph type="title"/>
          </p:nvPr>
        </p:nvSpPr>
        <p:spPr>
          <a:xfrm>
            <a:off x="1371600" y="406400"/>
            <a:ext cx="10274300" cy="2641600"/>
          </a:xfrm>
          <a:prstGeom prst="rect">
            <a:avLst/>
          </a:prstGeom>
        </p:spPr>
        <p:txBody>
          <a:bodyPr/>
          <a:lstStyle>
            <a:lvl1pPr>
              <a:defRPr sz="6400">
                <a:solidFill>
                  <a:srgbClr val="F5EC00"/>
                </a:solidFill>
              </a:defRPr>
            </a:lvl1pPr>
          </a:lstStyle>
          <a:p>
            <a:pPr/>
            <a:r>
              <a:t>Other Forms of State Aid</a:t>
            </a:r>
          </a:p>
        </p:txBody>
      </p:sp>
      <p:sp>
        <p:nvSpPr>
          <p:cNvPr id="220" name="Special Education Aid…"/>
          <p:cNvSpPr txBox="1"/>
          <p:nvPr/>
        </p:nvSpPr>
        <p:spPr>
          <a:xfrm>
            <a:off x="1270000" y="2806700"/>
            <a:ext cx="11112500" cy="562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555625"/>
          <a:lstStyle/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Special Education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Equalization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Adequacy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Transportation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Security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School Choice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Adjustment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Under Adequacy Aid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Supplemental Enrollment Growth</a:t>
            </a:r>
          </a:p>
          <a:p>
            <a:pPr marL="571500" indent="-571500" algn="l">
              <a:spcBef>
                <a:spcPts val="2400"/>
              </a:spcBef>
              <a:buSzPct val="100000"/>
              <a:buChar char="•"/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Additional Adjustment Aid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urther reading"/>
          <p:cNvSpPr/>
          <p:nvPr>
            <p:ph type="body" idx="14"/>
          </p:nvPr>
        </p:nvSpPr>
        <p:spPr>
          <a:xfrm>
            <a:off x="1270000" y="364066"/>
            <a:ext cx="10464800" cy="14478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Further reading</a:t>
            </a:r>
          </a:p>
        </p:txBody>
      </p:sp>
      <p:sp>
        <p:nvSpPr>
          <p:cNvPr id="223" name="Jackson, K. T. (1985). Crabgrass frontier: The suburbanization of the United States. New York: Oxford University Press.…"/>
          <p:cNvSpPr txBox="1"/>
          <p:nvPr/>
        </p:nvSpPr>
        <p:spPr>
          <a:xfrm>
            <a:off x="791549" y="2040466"/>
            <a:ext cx="12115638" cy="726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l">
              <a:defRPr sz="3000"/>
            </a:pPr>
            <a:r>
              <a:t>Jackson, K. T. (1985). Crabgrass frontier: The suburbanization of the United States. New York: Oxford University Press. </a:t>
            </a:r>
          </a:p>
          <a:p>
            <a:pPr algn="l">
              <a:defRPr sz="3000"/>
            </a:pPr>
          </a:p>
          <a:p>
            <a:pPr algn="l">
              <a:defRPr sz="3000"/>
            </a:pPr>
            <a:r>
              <a:t>Kozol, J. (1991). Savage inequalities: Children in america's schools (1st ed.). New York: Crown Pub.</a:t>
            </a:r>
          </a:p>
          <a:p>
            <a:pPr algn="l">
              <a:defRPr sz="3000"/>
            </a:pPr>
          </a:p>
          <a:p>
            <a:pPr algn="l">
              <a:defRPr sz="3000"/>
            </a:pPr>
            <a:r>
              <a:t>Odden, A., &amp; Picus, L. (2000). School finance: A policy perspective: McGraw-Hill New York.</a:t>
            </a:r>
          </a:p>
          <a:p>
            <a:pPr algn="l">
              <a:defRPr sz="3000"/>
            </a:pPr>
          </a:p>
          <a:p>
            <a:pPr algn="l">
              <a:defRPr sz="3000"/>
            </a:pPr>
            <a:r>
              <a:t>School Finance 101, Dr. Bruce Baker, Rutgers University</a:t>
            </a:r>
          </a:p>
          <a:p>
            <a:pPr algn="l">
              <a:defRPr sz="3000"/>
            </a:pPr>
            <a:r>
              <a:rPr u="sng">
                <a:hlinkClick r:id="rId2" invalidUrl="" action="" tgtFrame="" tooltip="" history="1" highlightClick="0" endSnd="0"/>
              </a:rPr>
              <a:t>https://schoolfinance101.wordpress.com/</a:t>
            </a:r>
          </a:p>
          <a:p>
            <a:pPr algn="l">
              <a:defRPr sz="3000"/>
            </a:pPr>
          </a:p>
          <a:p>
            <a:pPr algn="l">
              <a:defRPr sz="3000"/>
            </a:pPr>
            <a:r>
              <a:t>Education Law Center</a:t>
            </a:r>
          </a:p>
          <a:p>
            <a:pPr algn="l">
              <a:defRPr sz="3000"/>
            </a:pPr>
            <a:r>
              <a:rPr u="sng">
                <a:hlinkClick r:id="rId3" invalidUrl="" action="" tgtFrame="" tooltip="" history="1" highlightClick="0" endSnd="0"/>
              </a:rPr>
              <a:t>http://www.edlawcenter.org/</a:t>
            </a:r>
          </a:p>
          <a:p>
            <a:pPr algn="l">
              <a:defRPr sz="3000"/>
            </a:pPr>
          </a:p>
          <a:p>
            <a:pPr algn="l">
              <a:defRPr sz="1000"/>
            </a:pPr>
            <a:r>
              <a:t>Creative Commons License</a:t>
            </a:r>
          </a:p>
          <a:p>
            <a:pPr algn="l">
              <a:defRPr sz="1000"/>
            </a:pPr>
            <a:r>
              <a:t>The School Finance Simulation: What does it mean for school funding to be fair? by Douglas B. Larkin is licensed under a Creative Commons Attribution-NonCommercial-ShareAlike 4.0 International License.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What does it mean for school funding to be…"/>
          <p:cNvSpPr txBox="1"/>
          <p:nvPr/>
        </p:nvSpPr>
        <p:spPr>
          <a:xfrm>
            <a:off x="3330407" y="1720850"/>
            <a:ext cx="6337301" cy="535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What does it mean for school funding to be </a:t>
            </a:r>
          </a:p>
          <a:p>
            <a:pPr>
              <a:defRPr sz="7200">
                <a:solidFill>
                  <a:srgbClr val="FFFC41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4400"/>
              <a:t>fair?</a:t>
            </a:r>
          </a:p>
        </p:txBody>
      </p:sp>
      <p:sp>
        <p:nvSpPr>
          <p:cNvPr id="138" name="?"/>
          <p:cNvSpPr txBox="1"/>
          <p:nvPr/>
        </p:nvSpPr>
        <p:spPr>
          <a:xfrm>
            <a:off x="9571006" y="96520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77BB4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139" name="$"/>
          <p:cNvSpPr txBox="1"/>
          <p:nvPr/>
        </p:nvSpPr>
        <p:spPr>
          <a:xfrm>
            <a:off x="176103" y="95885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B1DD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$</a:t>
            </a:r>
          </a:p>
        </p:txBody>
      </p:sp>
      <p:sp>
        <p:nvSpPr>
          <p:cNvPr id="140" name="Time for the…"/>
          <p:cNvSpPr txBox="1"/>
          <p:nvPr/>
        </p:nvSpPr>
        <p:spPr>
          <a:xfrm>
            <a:off x="1475339" y="7486650"/>
            <a:ext cx="10043667" cy="177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Time for the</a:t>
            </a:r>
          </a:p>
          <a:p>
            <a:pPr>
              <a:defRPr sz="7200">
                <a:latin typeface="Gill Sans"/>
                <a:ea typeface="Gill Sans"/>
                <a:cs typeface="Gill Sans"/>
                <a:sym typeface="Gill Sans"/>
              </a:defRPr>
            </a:pPr>
            <a:r>
              <a:t>School Funding Simulation!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?"/>
          <p:cNvSpPr txBox="1"/>
          <p:nvPr/>
        </p:nvSpPr>
        <p:spPr>
          <a:xfrm>
            <a:off x="9571006" y="96520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77BB41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?</a:t>
            </a:r>
          </a:p>
        </p:txBody>
      </p:sp>
      <p:sp>
        <p:nvSpPr>
          <p:cNvPr id="143" name="$"/>
          <p:cNvSpPr txBox="1"/>
          <p:nvPr/>
        </p:nvSpPr>
        <p:spPr>
          <a:xfrm>
            <a:off x="176103" y="958850"/>
            <a:ext cx="3250333" cy="687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400">
                <a:solidFill>
                  <a:srgbClr val="B1DD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$</a:t>
            </a:r>
          </a:p>
        </p:txBody>
      </p:sp>
      <p:sp>
        <p:nvSpPr>
          <p:cNvPr id="144" name="Time for the…"/>
          <p:cNvSpPr txBox="1"/>
          <p:nvPr/>
        </p:nvSpPr>
        <p:spPr>
          <a:xfrm>
            <a:off x="1475339" y="7486650"/>
            <a:ext cx="10043667" cy="177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Time for the</a:t>
            </a:r>
          </a:p>
          <a:p>
            <a:pPr>
              <a:defRPr sz="7200">
                <a:latin typeface="Gill Sans"/>
                <a:ea typeface="Gill Sans"/>
                <a:cs typeface="Gill Sans"/>
                <a:sym typeface="Gill Sans"/>
              </a:defRPr>
            </a:pPr>
            <a:r>
              <a:t>School Funding Simulation!</a:t>
            </a:r>
          </a:p>
        </p:txBody>
      </p:sp>
      <p:sp>
        <p:nvSpPr>
          <p:cNvPr id="145" name="(Don’t Panic)"/>
          <p:cNvSpPr txBox="1"/>
          <p:nvPr/>
        </p:nvSpPr>
        <p:spPr>
          <a:xfrm>
            <a:off x="5017969" y="4508500"/>
            <a:ext cx="2958407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(Don’t Panic)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Introduction to the Spreadsheets"/>
          <p:cNvSpPr/>
          <p:nvPr>
            <p:ph type="body" idx="14"/>
          </p:nvPr>
        </p:nvSpPr>
        <p:spPr>
          <a:xfrm>
            <a:off x="1270000" y="3213099"/>
            <a:ext cx="10464800" cy="2794001"/>
          </a:xfrm>
          <a:prstGeom prst="rect">
            <a:avLst/>
          </a:prstGeom>
        </p:spPr>
        <p:txBody>
          <a:bodyPr/>
          <a:lstStyle>
            <a:lvl1pPr>
              <a:defRPr sz="8800">
                <a:solidFill>
                  <a:srgbClr val="FFFC79"/>
                </a:solidFill>
              </a:defRPr>
            </a:lvl1pPr>
          </a:lstStyle>
          <a:p>
            <a:pPr/>
            <a:r>
              <a:t>Introduction to the Spreadsheets</a:t>
            </a:r>
          </a:p>
        </p:txBody>
      </p:sp>
      <p:sp>
        <p:nvSpPr>
          <p:cNvPr id="148" name="This brief review of percentages will introduce all of the familiar math you’ll need for this activity."/>
          <p:cNvSpPr txBox="1"/>
          <p:nvPr/>
        </p:nvSpPr>
        <p:spPr>
          <a:xfrm>
            <a:off x="2197016" y="6462183"/>
            <a:ext cx="8610768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This brief review of percentages will introduce all of the familiar math you’ll need for this activity.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How much tip should you leave…"/>
          <p:cNvSpPr txBox="1"/>
          <p:nvPr/>
        </p:nvSpPr>
        <p:spPr>
          <a:xfrm>
            <a:off x="1122" y="577850"/>
            <a:ext cx="12992101" cy="292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How much tip should you leave </a:t>
            </a: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at a restaurant if the </a:t>
            </a:r>
          </a:p>
          <a:p>
            <a:pPr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total bill comes to $64.00?</a:t>
            </a:r>
          </a:p>
        </p:txBody>
      </p:sp>
      <p:sp>
        <p:nvSpPr>
          <p:cNvPr id="151" name="x 15% = ???"/>
          <p:cNvSpPr txBox="1"/>
          <p:nvPr/>
        </p:nvSpPr>
        <p:spPr>
          <a:xfrm>
            <a:off x="3570417" y="3752850"/>
            <a:ext cx="3846911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x 15% = ???</a:t>
            </a:r>
          </a:p>
        </p:txBody>
      </p:sp>
      <p:sp>
        <p:nvSpPr>
          <p:cNvPr id="152" name="$64.00"/>
          <p:cNvSpPr txBox="1"/>
          <p:nvPr/>
        </p:nvSpPr>
        <p:spPr>
          <a:xfrm>
            <a:off x="8289658" y="2457450"/>
            <a:ext cx="2358629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$64.00</a:t>
            </a:r>
          </a:p>
        </p:txBody>
      </p:sp>
      <p:sp>
        <p:nvSpPr>
          <p:cNvPr id="153" name="$6.40 (which is 10%)…"/>
          <p:cNvSpPr txBox="1"/>
          <p:nvPr/>
        </p:nvSpPr>
        <p:spPr>
          <a:xfrm>
            <a:off x="405804" y="5727699"/>
            <a:ext cx="10172701" cy="292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    $6.40 (which is 10%) </a:t>
            </a:r>
          </a:p>
          <a:p>
            <a:pPr algn="l"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+  $3.20 (half of 10%) </a:t>
            </a:r>
          </a:p>
          <a:p>
            <a:pPr algn="l">
              <a:defRPr sz="6400">
                <a:latin typeface="Gill Sans"/>
                <a:ea typeface="Gill Sans"/>
                <a:cs typeface="Gill Sans"/>
                <a:sym typeface="Gill Sans"/>
              </a:defRPr>
            </a:pPr>
            <a:r>
              <a:t>=  $9.60 </a:t>
            </a:r>
          </a:p>
        </p:txBody>
      </p:sp>
      <p:sp>
        <p:nvSpPr>
          <p:cNvPr id="154" name="~$10.00"/>
          <p:cNvSpPr txBox="1"/>
          <p:nvPr/>
        </p:nvSpPr>
        <p:spPr>
          <a:xfrm>
            <a:off x="8412857" y="7518400"/>
            <a:ext cx="4191596" cy="149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6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~$10.00</a:t>
            </a:r>
          </a:p>
        </p:txBody>
      </p:sp>
      <p:sp>
        <p:nvSpPr>
          <p:cNvPr id="155" name="Quote Bubble"/>
          <p:cNvSpPr/>
          <p:nvPr/>
        </p:nvSpPr>
        <p:spPr>
          <a:xfrm>
            <a:off x="8597900" y="3606800"/>
            <a:ext cx="3543300" cy="2540000"/>
          </a:xfrm>
          <a:prstGeom prst="wedgeEllipseCallout">
            <a:avLst>
              <a:gd name="adj1" fmla="val 65771"/>
              <a:gd name="adj2" fmla="val 44000"/>
            </a:avLst>
          </a:prstGeom>
          <a:blipFill>
            <a:blip r:embed="rId2"/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3000"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56" name="That’s part of…"/>
          <p:cNvSpPr txBox="1"/>
          <p:nvPr/>
        </p:nvSpPr>
        <p:spPr>
          <a:xfrm>
            <a:off x="7532222" y="4171950"/>
            <a:ext cx="5473701" cy="139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42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defRPr>
            </a:pPr>
            <a:r>
              <a:t>That’s part of</a:t>
            </a:r>
          </a:p>
          <a:p>
            <a:pPr>
              <a:defRPr sz="4200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defRPr>
            </a:pPr>
            <a:r>
              <a:t> U.S. culture!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577072 0.133898" origin="layout" pathEditMode="relative">
                                      <p:cBhvr>
                                        <p:cTn id="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Class="entr" nodeType="with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6" grpId="3"/>
      <p:bldP build="p" bldLvl="5" animBg="1" rev="0" advAuto="0" spid="153" grpId="5"/>
      <p:bldP build="whole" bldLvl="1" animBg="1" rev="0" advAuto="0" spid="154" grpId="6"/>
      <p:bldP build="whole" bldLvl="1" animBg="1" rev="0" advAuto="0" spid="151" grpId="2"/>
      <p:bldP build="whole" bldLvl="1" animBg="1" rev="0" advAuto="0" spid="155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If you have 1,000 pupils in a district, and your school budget is $15,000,000, then you spend"/>
          <p:cNvSpPr txBox="1"/>
          <p:nvPr>
            <p:ph type="title"/>
          </p:nvPr>
        </p:nvSpPr>
        <p:spPr>
          <a:xfrm>
            <a:off x="1371600" y="406400"/>
            <a:ext cx="10769600" cy="4889500"/>
          </a:xfrm>
          <a:prstGeom prst="rect">
            <a:avLst/>
          </a:prstGeom>
        </p:spPr>
        <p:txBody>
          <a:bodyPr/>
          <a:lstStyle>
            <a:lvl1pPr>
              <a:defRPr sz="6400">
                <a:solidFill>
                  <a:srgbClr val="F5EC00"/>
                </a:solidFill>
              </a:defRPr>
            </a:lvl1pPr>
          </a:lstStyle>
          <a:p>
            <a:pPr/>
            <a:r>
              <a:t>If you have 1,000 pupils in a district, and your school budget is $15,000,000, then you spend </a:t>
            </a:r>
          </a:p>
        </p:txBody>
      </p:sp>
      <p:sp>
        <p:nvSpPr>
          <p:cNvPr id="159" name="1,000 pupils"/>
          <p:cNvSpPr txBox="1"/>
          <p:nvPr/>
        </p:nvSpPr>
        <p:spPr>
          <a:xfrm>
            <a:off x="5308600" y="1295400"/>
            <a:ext cx="5270500" cy="1231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1,000 pupils</a:t>
            </a:r>
          </a:p>
        </p:txBody>
      </p:sp>
      <p:sp>
        <p:nvSpPr>
          <p:cNvPr id="160" name="$15,000,000"/>
          <p:cNvSpPr txBox="1"/>
          <p:nvPr/>
        </p:nvSpPr>
        <p:spPr>
          <a:xfrm>
            <a:off x="2349500" y="3276600"/>
            <a:ext cx="4162425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$15,000,000</a:t>
            </a:r>
          </a:p>
        </p:txBody>
      </p:sp>
      <p:sp>
        <p:nvSpPr>
          <p:cNvPr id="161" name="Line"/>
          <p:cNvSpPr/>
          <p:nvPr/>
        </p:nvSpPr>
        <p:spPr>
          <a:xfrm flipV="1">
            <a:off x="1388533" y="7315288"/>
            <a:ext cx="4555067" cy="4145"/>
          </a:xfrm>
          <a:prstGeom prst="line">
            <a:avLst/>
          </a:prstGeom>
          <a:ln w="101600">
            <a:solidFill>
              <a:srgbClr val="FFFB00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2" name="= $15,000 per pupil"/>
          <p:cNvSpPr txBox="1"/>
          <p:nvPr/>
        </p:nvSpPr>
        <p:spPr>
          <a:xfrm>
            <a:off x="6308725" y="6794500"/>
            <a:ext cx="6610350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= $15,000 per pupil</a:t>
            </a:r>
          </a:p>
        </p:txBody>
      </p:sp>
      <p:sp>
        <p:nvSpPr>
          <p:cNvPr id="163" name="SPENDING PER PUPIL"/>
          <p:cNvSpPr txBox="1"/>
          <p:nvPr/>
        </p:nvSpPr>
        <p:spPr>
          <a:xfrm>
            <a:off x="2139261" y="8445500"/>
            <a:ext cx="8715823" cy="115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SPENDING PER PUPIL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091797 0.297309" origin="layout" pathEditMode="relative">
                                      <p:cBhvr>
                                        <p:cTn id="6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path" nodeType="clickEffect" presetSubtype="0" presetID="-1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321452 0.621311" origin="layout" pathEditMode="relative">
                                      <p:cBhvr>
                                        <p:cTn id="10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3" grpId="5"/>
      <p:bldP build="whole" bldLvl="1" animBg="1" rev="0" advAuto="0" spid="162" grpId="4"/>
      <p:bldP build="whole" bldLvl="1" animBg="1" rev="0" advAuto="0" spid="161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If you have 1,000 pupils in a district, and the total property value in the district is $3,000,000,000 then you have"/>
          <p:cNvSpPr txBox="1"/>
          <p:nvPr>
            <p:ph type="title"/>
          </p:nvPr>
        </p:nvSpPr>
        <p:spPr>
          <a:xfrm>
            <a:off x="1371600" y="355600"/>
            <a:ext cx="10769600" cy="4889500"/>
          </a:xfrm>
          <a:prstGeom prst="rect">
            <a:avLst/>
          </a:prstGeom>
        </p:spPr>
        <p:txBody>
          <a:bodyPr/>
          <a:lstStyle/>
          <a:p>
            <a:pPr>
              <a:defRPr sz="6400">
                <a:solidFill>
                  <a:srgbClr val="F5EC00"/>
                </a:solidFill>
              </a:defRPr>
            </a:pPr>
            <a:r>
              <a:t>If you have 1,000 pupils in a district, and the total property value in the district is </a:t>
            </a:r>
            <a:r>
              <a:rPr sz="3600"/>
              <a:t>$3,000,000,000</a:t>
            </a:r>
            <a:r>
              <a:t> then you have </a:t>
            </a:r>
          </a:p>
        </p:txBody>
      </p:sp>
      <p:sp>
        <p:nvSpPr>
          <p:cNvPr id="166" name="1,000 pupils"/>
          <p:cNvSpPr txBox="1"/>
          <p:nvPr/>
        </p:nvSpPr>
        <p:spPr>
          <a:xfrm>
            <a:off x="5295900" y="774700"/>
            <a:ext cx="5270500" cy="1231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1,000 pupils</a:t>
            </a:r>
          </a:p>
        </p:txBody>
      </p:sp>
      <p:sp>
        <p:nvSpPr>
          <p:cNvPr id="167" name="$3,000,000,000"/>
          <p:cNvSpPr txBox="1"/>
          <p:nvPr/>
        </p:nvSpPr>
        <p:spPr>
          <a:xfrm>
            <a:off x="8647112" y="3092450"/>
            <a:ext cx="3454401" cy="62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>
              <a:defRPr sz="6400"/>
            </a:pPr>
            <a:r>
              <a:rPr sz="3600"/>
              <a:t>$3,000,000,000</a:t>
            </a:r>
          </a:p>
        </p:txBody>
      </p:sp>
      <p:sp>
        <p:nvSpPr>
          <p:cNvPr id="168" name="Line"/>
          <p:cNvSpPr/>
          <p:nvPr/>
        </p:nvSpPr>
        <p:spPr>
          <a:xfrm flipV="1">
            <a:off x="1426633" y="7099388"/>
            <a:ext cx="4555067" cy="4145"/>
          </a:xfrm>
          <a:prstGeom prst="line">
            <a:avLst/>
          </a:prstGeom>
          <a:ln w="101600">
            <a:solidFill>
              <a:srgbClr val="FFFB00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9" name="= $3,000,000 property value…"/>
          <p:cNvSpPr txBox="1"/>
          <p:nvPr/>
        </p:nvSpPr>
        <p:spPr>
          <a:xfrm>
            <a:off x="6108700" y="6718300"/>
            <a:ext cx="6781800" cy="1371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6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4400"/>
              <a:t>= $3,000,000 property value</a:t>
            </a:r>
          </a:p>
          <a:p>
            <a:pPr>
              <a:defRPr sz="4400">
                <a:solidFill>
                  <a:srgbClr val="F5EC00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t> per pupil</a:t>
            </a:r>
          </a:p>
        </p:txBody>
      </p:sp>
      <p:sp>
        <p:nvSpPr>
          <p:cNvPr id="170" name="PROPERTY VALUE PER PUPIL"/>
          <p:cNvSpPr txBox="1"/>
          <p:nvPr/>
        </p:nvSpPr>
        <p:spPr>
          <a:xfrm>
            <a:off x="1456264" y="8655050"/>
            <a:ext cx="10081817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PROPERTY VALUE PER PUPIL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518555 0.314236" origin="layout" pathEditMode="relative">
                                      <p:cBhvr>
                                        <p:cTn id="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path" nodeType="clickEffect" presetSubtype="0" presetID="-1" grpId="2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-0.328288 0.657769" origin="layout" pathEditMode="relative">
                                      <p:cBhvr>
                                        <p:cTn id="1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0" grpId="5"/>
      <p:bldP build="whole" bldLvl="1" animBg="1" rev="0" advAuto="0" spid="168" grpId="3"/>
      <p:bldP build="whole" bldLvl="1" animBg="1" rev="0" advAuto="0" spid="169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chool Funding Simulation"/>
          <p:cNvSpPr txBox="1"/>
          <p:nvPr/>
        </p:nvSpPr>
        <p:spPr>
          <a:xfrm>
            <a:off x="1421438" y="304800"/>
            <a:ext cx="9795869" cy="115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>
                <a:solidFill>
                  <a:srgbClr val="96D35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School Funding Simulation</a:t>
            </a:r>
          </a:p>
        </p:txBody>
      </p:sp>
      <p:sp>
        <p:nvSpPr>
          <p:cNvPr id="173" name="Tasks #1&amp;2: Calculating tips: reviewing percentages…"/>
          <p:cNvSpPr txBox="1"/>
          <p:nvPr/>
        </p:nvSpPr>
        <p:spPr>
          <a:xfrm>
            <a:off x="928222" y="1911350"/>
            <a:ext cx="11595101" cy="708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marL="342900" indent="-342900" algn="l">
              <a:spcBef>
                <a:spcPts val="2800"/>
              </a:spcBef>
              <a:buSzPct val="125000"/>
              <a:buChar char="•"/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FC41"/>
                </a:solidFill>
              </a:rPr>
              <a:t>Tasks #1&amp;2:</a:t>
            </a:r>
            <a:r>
              <a:t> Calculating tips: reviewing percentages</a:t>
            </a:r>
          </a:p>
          <a:p>
            <a:pPr marL="342900" indent="-342900" algn="l">
              <a:spcBef>
                <a:spcPts val="2800"/>
              </a:spcBef>
              <a:buSzPct val="125000"/>
              <a:buChar char="•"/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FC41"/>
                </a:solidFill>
              </a:rPr>
              <a:t>Task #3:</a:t>
            </a:r>
            <a:r>
              <a:t> Get into towns. Prepare a school budget just from taxes (no aid).</a:t>
            </a:r>
          </a:p>
          <a:p>
            <a:pPr marL="342900" indent="-342900" algn="l">
              <a:spcBef>
                <a:spcPts val="2800"/>
              </a:spcBef>
              <a:buSzPct val="125000"/>
              <a:buChar char="•"/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FC41"/>
                </a:solidFill>
              </a:rPr>
              <a:t>Tasks #4 &amp; 5: </a:t>
            </a:r>
            <a:r>
              <a:t>School board meeting - set your school district priorities for the budget and figure out state aid.</a:t>
            </a:r>
          </a:p>
          <a:p>
            <a:pPr marL="342900" indent="-342900" algn="l">
              <a:spcBef>
                <a:spcPts val="2800"/>
              </a:spcBef>
              <a:buSzPct val="125000"/>
              <a:buChar char="•"/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FC41"/>
                </a:solidFill>
              </a:rPr>
              <a:t>Task #6:</a:t>
            </a:r>
            <a:r>
              <a:t> (Whole class): Congressional budget meeting</a:t>
            </a:r>
          </a:p>
          <a:p>
            <a:pPr marL="342900" indent="-342900" algn="l">
              <a:spcBef>
                <a:spcPts val="2800"/>
              </a:spcBef>
              <a:buSzPct val="125000"/>
              <a:buChar char="•"/>
              <a:defRPr>
                <a:latin typeface="Gill Sans"/>
                <a:ea typeface="Gill Sans"/>
                <a:cs typeface="Gill Sans"/>
                <a:sym typeface="Gill Sans"/>
              </a:defRPr>
            </a:pPr>
            <a:r>
              <a:rPr>
                <a:solidFill>
                  <a:srgbClr val="FFFC41"/>
                </a:solidFill>
              </a:rPr>
              <a:t>Task #7: </a:t>
            </a:r>
            <a:r>
              <a:t>Go back to the school board meeting. Each district will now figure out the final per pupil spending and tax rates after accounting for the state aid received.</a:t>
            </a:r>
          </a:p>
        </p:txBody>
      </p:sp>
      <p:sp>
        <p:nvSpPr>
          <p:cNvPr id="174" name="$"/>
          <p:cNvSpPr txBox="1"/>
          <p:nvPr/>
        </p:nvSpPr>
        <p:spPr>
          <a:xfrm>
            <a:off x="2991972" y="254000"/>
            <a:ext cx="6654801" cy="924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60000">
                <a:solidFill>
                  <a:srgbClr val="B1DD8C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$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308B16"/>
      </a:accent3>
      <a:accent4>
        <a:srgbClr val="BC8027"/>
      </a:accent4>
      <a:accent5>
        <a:srgbClr val="971817"/>
      </a:accent5>
      <a:accent6>
        <a:srgbClr val="5747C1"/>
      </a:accent6>
      <a:hlink>
        <a:srgbClr val="0000FF"/>
      </a:hlink>
      <a:folHlink>
        <a:srgbClr val="FF00FF"/>
      </a:folHlink>
    </a:clrScheme>
    <a:fontScheme name="Black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